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9.jpeg" ContentType="image/jpeg"/>
  <Override PartName="/ppt/media/image41.jpeg" ContentType="image/jpeg"/>
  <Override PartName="/ppt/media/image9.png" ContentType="image/png"/>
  <Override PartName="/ppt/media/image40.jpeg" ContentType="image/jpe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42.jpeg" ContentType="image/jpe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69480" cy="584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69480" cy="584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69480" cy="584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69480" cy="584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69480" cy="5842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75578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-1440"/>
            <a:ext cx="10077840" cy="75592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75578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755784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7557840"/>
          </a:xfrm>
          <a:prstGeom prst="rect">
            <a:avLst/>
          </a:prstGeom>
          <a:ln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69480" cy="126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82880" y="3200400"/>
            <a:ext cx="950760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14000"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Analiza skupa podataka</a:t>
            </a:r>
            <a:br/>
            <a:r>
              <a:rPr b="1" i="1" lang="en-US" sz="1278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Body signal of smoking</a:t>
            </a:r>
            <a:br/>
            <a:br/>
            <a:r>
              <a:rPr b="0" lang="en-US" sz="6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(Projekat za predmet Istraživenje podataka 1)</a:t>
            </a:r>
            <a:br/>
            <a:br/>
            <a:br/>
            <a:r>
              <a:rPr b="0" lang="en-US" sz="8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Student: Ivana Nešković</a:t>
            </a:r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167/2019</a:t>
            </a:r>
            <a:br/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Asistent: Marija Erić</a:t>
            </a:r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 </a:t>
            </a:r>
            <a:br/>
            <a:r>
              <a:rPr b="0" lang="en-US" sz="6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Profesor: Nenad Mitić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770184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504000" y="1769040"/>
            <a:ext cx="886788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182880" y="327600"/>
            <a:ext cx="6124680" cy="52606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rcRect l="27866" t="36199" r="54890" b="21858"/>
          <a:stretch/>
        </p:blipFill>
        <p:spPr>
          <a:xfrm>
            <a:off x="6675120" y="2786400"/>
            <a:ext cx="3107160" cy="425268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6583680" y="2377440"/>
            <a:ext cx="3107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Rezultati IQR metode: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765720" y="1737360"/>
            <a:ext cx="4810320" cy="360324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274320" y="914400"/>
            <a:ext cx="5484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Balansiranost ciljne klase: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548640" y="5711040"/>
            <a:ext cx="859356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Posto imam blagu nebalansiranost koristicu f1-score kao meru evaluacije.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31680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Arial"/>
                <a:ea typeface="DejaVu Sans"/>
              </a:rPr>
              <a:t>Klasifikacija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-91440" y="0"/>
            <a:ext cx="502740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Stablo odliučivanja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82880" y="457200"/>
            <a:ext cx="8136360" cy="108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S obzirom da je prisutna nebalansiranost klasa prilikom treniranja modela postavićemo parametar class_weight= ‘balanced’.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Na početku kada istreniramo ovaj model dolazi do preprilagođavanja.</a:t>
            </a: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Podešavanjem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hiper parametara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uz korišćenje unakrsne validacije dobijamo da je najbolji kriterijum za merenje kvaliteta modela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gini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, a najbolja dubina stabla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 10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82880" y="1920240"/>
            <a:ext cx="4478760" cy="52408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5802480" y="1652040"/>
            <a:ext cx="4108320" cy="277020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rcRect l="28774" t="31293" r="19514" b="12252"/>
          <a:stretch/>
        </p:blipFill>
        <p:spPr>
          <a:xfrm>
            <a:off x="4755240" y="4359600"/>
            <a:ext cx="5209920" cy="319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82880" y="457200"/>
            <a:ext cx="3400200" cy="8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Slučajne šume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7920" y="1527480"/>
            <a:ext cx="3564360" cy="3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568960" y="2164320"/>
            <a:ext cx="4105080" cy="487548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457920" y="1527480"/>
            <a:ext cx="895932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Model bez podešavanja parametara se preprilagodio. Sa podešenim parametrima dobijamo sl izvestaj klasifikacije: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7040880" y="6309360"/>
            <a:ext cx="32907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F1 score je 80.5% na test podacima.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7223760" y="4829400"/>
            <a:ext cx="255996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{'criterion': 'entropy',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'max_depth': 20,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'min_samples_leaf': 1,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'n_estimators': 70}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82880" y="91440"/>
            <a:ext cx="150588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KNN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65760" y="863640"/>
            <a:ext cx="795348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Pre treniranja modela iskoristićemo MinMaxScaler da normalizujemo podatke kako bismo osigurali ravnotežu između atributa I sprečili da atributi sa većim rasponom dominiraju prilikom računanja rastojanja.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Naš skup atributra nije mnogo veliki pa nam PCA neće doneti značajno poboljšanje, ali ćemo ga primeniti radi demonstracije.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Pomoću RandomOverSampler ćemo izbalansirati klase.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971640" y="3231360"/>
            <a:ext cx="4330800" cy="325980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4023360" y="1870560"/>
            <a:ext cx="5393160" cy="6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91440" y="79920"/>
            <a:ext cx="4698360" cy="513036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5029200" y="1334160"/>
            <a:ext cx="4968360" cy="533916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4937760" y="1005840"/>
            <a:ext cx="3930120" cy="3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Sa podešenim hiper parametrima: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0" y="5394960"/>
            <a:ext cx="502740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Pošto je za najbolji model izabran parametar weight='distance', čini se da dolazi do preprilagođavanja, ali to nije slučaj! Uspeli smo da povećamo f1 score na 80%.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0" y="91440"/>
            <a:ext cx="831924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Poređenje klasifikacionih modela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rcRect l="26967" t="33487" r="40378" b="26184"/>
          <a:stretch/>
        </p:blipFill>
        <p:spPr>
          <a:xfrm>
            <a:off x="182880" y="4549320"/>
            <a:ext cx="4113000" cy="285552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4937760" y="2165040"/>
            <a:ext cx="4501440" cy="34444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rcRect l="28961" t="45802" r="41093" b="13869"/>
          <a:stretch/>
        </p:blipFill>
        <p:spPr>
          <a:xfrm>
            <a:off x="274680" y="1280160"/>
            <a:ext cx="3839040" cy="290772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480560" y="5943600"/>
            <a:ext cx="5394600" cy="8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  <a:ea typeface="Noto Sans CJK SC"/>
              </a:rPr>
              <a:t>Najbolji model je Random Forest sa podešenim parametrima, sa kojim smo uspeli da ostvarimo f1 score 80.5%, dok ništa mnogo za njim ne zaostaje ni KNN sa podešenim parametrima gde smo postigli f1 score 80%.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5760" y="157284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Klasterovanje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554480" y="3249000"/>
            <a:ext cx="6581880" cy="168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Izdvojićemo ciljni atribut smoking.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 ako smo ranije videli da prvih 6 komponetata u PCA najbolje opisuje naš skup (preko 90%), za vizuelizaciju klasterovanja uzimaćemo prve dve komponente jer je praktičnije I izvršavanje algoritama biće efikasnije.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Pre primene PCA normalizovaćemo podatke pomoću MinMaxScaler-a kako neka svojstva ne bi bila prenaglašena.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08800" y="59040"/>
            <a:ext cx="2898360" cy="103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K sredina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91680" y="914400"/>
            <a:ext cx="3995640" cy="294768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180720" y="4114800"/>
            <a:ext cx="4389480" cy="310716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rcRect l="935" t="49269" r="50378" b="0"/>
          <a:stretch/>
        </p:blipFill>
        <p:spPr>
          <a:xfrm>
            <a:off x="4960800" y="1898280"/>
            <a:ext cx="4569840" cy="383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65760" y="182880"/>
            <a:ext cx="3106800" cy="6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skupu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65760" y="1097280"/>
            <a:ext cx="7678800" cy="8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Cilj je da se na osnovu bio-signala utvrdi da li je osoba pušač.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Skup se sastoji od 55692 reda i narednih 27 atributa: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822960" y="2058840"/>
            <a:ext cx="4935600" cy="49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ID : indeks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Gender-pol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age -godine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height(cm)- visina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weight(kg) - težina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waist(cm) : obim struka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eyesight(left)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eyesight(right)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hearing(left)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hearing(right)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systolic : Krvni pritisak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relaxation : Krvni pritisak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fasting blood sugar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Cholesterol : ukupno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Triglyceride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852160" y="1828800"/>
            <a:ext cx="3929760" cy="60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HDL : tip holesterola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LDL : tip holesterola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Hemoglobin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Urine protein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serum creatinine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AST : tip glutaminske oksalosirćetne transaminaze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ALT : tip glutaminske oksalosirćetne transaminaze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Gtp 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oral : Status usmenog ispitivanja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dental caries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tartar : tartar status</a:t>
            </a:r>
            <a:endParaRPr b="0" lang="en-US" sz="1800" spc="-1" strike="noStrike">
              <a:latin typeface="Arial"/>
            </a:endParaRPr>
          </a:p>
          <a:p>
            <a:pPr marL="457200" indent="-2264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Liberation Mono;Courier New"/>
                <a:ea typeface="Liberation Mono;Courier New"/>
              </a:rPr>
              <a:t>smoking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29680" y="91440"/>
            <a:ext cx="4066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2268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Liberation Serif;Times New Roman"/>
                <a:ea typeface="Lohit Devanagari"/>
              </a:rPr>
              <a:t>Bisecting K-Means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457200" y="4114800"/>
            <a:ext cx="4387320" cy="313416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475200" y="1005840"/>
            <a:ext cx="4186440" cy="301464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rcRect l="55079" t="42576" r="18606" b="18705"/>
          <a:stretch/>
        </p:blipFill>
        <p:spPr>
          <a:xfrm>
            <a:off x="5394960" y="2286000"/>
            <a:ext cx="4113000" cy="32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65760" y="457200"/>
            <a:ext cx="3198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Gaus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365760" y="2011680"/>
            <a:ext cx="3990240" cy="29113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5026320" y="1920240"/>
            <a:ext cx="4207320" cy="31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91440" y="1836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Poređenje rezultata klasterovanja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62440" y="1737360"/>
            <a:ext cx="4947840" cy="35971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5365440" y="1919160"/>
            <a:ext cx="4599720" cy="329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57200" y="640080"/>
            <a:ext cx="758844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Proveravanje sličnosti između dobijenih klastera I stvarnih klasa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274320" y="1920240"/>
            <a:ext cx="905148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Kako imamo dve klase u ciljnom atributu, istreniraćemo model za 2 klastera i ARI metrikom proveriti sličnost izmedju klasterovanja i stvarnih klasa.</a:t>
            </a: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Dobijamo vrednost 0.16, što govori da se klasteri ne podudaraju sa stvarnim klasama više nego što bi se to očekivalo nasumično.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rcRect l="29866" t="48882" r="40191" b="10789"/>
          <a:stretch/>
        </p:blipFill>
        <p:spPr>
          <a:xfrm>
            <a:off x="457200" y="3383280"/>
            <a:ext cx="4022280" cy="30466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rcRect l="28961" t="50495" r="45626" b="10789"/>
          <a:stretch/>
        </p:blipFill>
        <p:spPr>
          <a:xfrm>
            <a:off x="5212080" y="3383280"/>
            <a:ext cx="3656520" cy="313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55600" y="321876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Pravila pridruživanja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74320" y="516240"/>
            <a:ext cx="445284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Apriori algoritam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65760" y="1828800"/>
            <a:ext cx="8867880" cy="105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Prvi korak je da učitamo podatke I odradimo binovanje, kako bismo dobili pogodan format za dalji rad.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Pogledajmo kako naši podaci izgledaju: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914400" y="3017520"/>
            <a:ext cx="7416000" cy="356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4263840" y="4774680"/>
            <a:ext cx="5152680" cy="217296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196560" y="1794240"/>
            <a:ext cx="8122680" cy="286740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457200" y="640080"/>
            <a:ext cx="6673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Pokrećemo algoritam sa sledećim opcijama: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365760" y="1946160"/>
            <a:ext cx="9554760" cy="298980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640080" y="914400"/>
            <a:ext cx="731340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Rezultat Apriori algoritma za zadate parametre: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40080" y="5394960"/>
            <a:ext cx="81363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Interesantno, ako je osoba muškog pola velika je verovatnoća da je pušač.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2628000" y="3168000"/>
            <a:ext cx="6693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Hvala na pažnji!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0"/>
            <a:ext cx="7701840" cy="113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Eksplorativna analiza I pretprocesiranje podataka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65760" y="1188720"/>
            <a:ext cx="9416160" cy="59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1000"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 bismo se bolje upoznali sa skupom podataka, pre svega ćemo odrediti tipove atributa I broj jedinstvenih vrednosti za svaki od njih: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ID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int64  - ima različite vrednosti za sve instance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gender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object - ima 2 jedinstvenih vrednosti i to su: ['F' 'M']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age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 int64 - ima 14 jedinstvenih vrednosti i to su: [25,30,…,85]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height(cm)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int64 – 13 jedinstvenih vrednosti i to su: [135,140,…,185]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weight(kg)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 int64 - ima 22 jedinstvenih vrednosti i to su: [30,35,…,135]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waist(cm)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19 jedinstvenih vrednosti i to su: [1.2 0.8 1.5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1.  0.7 0.9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0.3 0.2 0.1 0.6 0.4 0.5 2.  9.9 1.3 1.6 1.9 1.1 1.8]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6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eyesight(left)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float64 - ima 17 jedinstvenih vrednosti i to su: [1.  0.6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0.8 1.5 1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.2 0.7 0.4 0.9 0.3 0.1 0.5 2.  9.9 0.2 1.3 1.6 1.1]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7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eyesight(right)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-float64 - ima 17 jedinstvenih vrednosti i to su: [1.  0.6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0.8 1.5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1.2 0.7 0.4 0.9 0.3 0.1 0.5 2.  9.9 0.2 1.3 1.6 1.1]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hearing(left)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float64 - ima 2 jedinstvenih vrednosti i to su: [1. 2.]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9 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hearing(right)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2 jedinstvenih vrednosti i to su: [1. 2.]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10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systolic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float64 -ima 130 jedinstvenih vrednosti i neke od njih su: [114.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119. 138. 100. 120. 128. 116. 153. 115. 113. 130. 124.  95. 122. 102. 112.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126. 131. 127. 140. ...]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11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relaxation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95 jedinstvenih vrednosti i neke od njih su:[73. 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70. 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86.  60.  74.  76.  82.  96.  64.  77.  78.  88.  52.  84. 90.  81. 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80.  75.  83. ...]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12  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fasting blood sugar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276 jedinstvenih vrednosti i neke od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njih su:[94.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130.  89.  96.  80.  95. 158.  86. 100. 101. 112.  81. 133.  72. 79. ...]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65760" y="457200"/>
            <a:ext cx="9690480" cy="63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5000"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13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Cholesterol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286 jedinstvenih vrednosti i neke od njih su: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[215. 192. 242. 322. 184. 217. 226. 222. 210. 198. 178. 155. 269. 228.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227. 129. 191. 166. 186. 179.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14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triglyceride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–float64 -ima 390 jedinstvenih vrednosti i neke od njih su su: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[82. 115.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182. 254.  74. 199.  68. 269.  66. 147. 141. 197. 210.  47.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15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HDL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– float64 - ima 126 jedinstvenih vrednosti i neke od njih su: [ 73.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42.  55.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45.  62.  48.  34.  43.  82.  39.  59.  88.  77.  71.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16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LDL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289 jedinstvenih vrednosti i neke od njih su: [1.26e+02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1.27e+02 1.51e+02 2.26e+02 1.07e+02 1.29e+02 1.57e+02 1.34e+02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1.49e+02 7.30e+01 1.06e+02 7.70e+01 5.70e+01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17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hemoglobin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145 jedinstvenih vrednosti i neke od njih su: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[12.9 12.7 15.8 14.7 12.5 16.2 17.  15.  13.7 16.  17.9 14.5 12.6 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18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Urine protein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6 jedinstvenih vrednosti i to su: [1. 3. 2.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4. 5. 6.]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19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serum creatinine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float64 - ima 38 jedinstvenih vrednosti i to su: [ 0.7  0.6  1. 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1.2  1.3  0.8  1.1  0.9  0.5  0.4  1.5  1.4  1.6  1.8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0.1  3.   1.9 10.3  5.   1.7  2.   3.3  0.3  7.5  7.4  2.6  2.5  0.2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9.9  2.2  2.1  6.4  3.2  3.4 11.6  2.3  5.9 10. 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20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– float64 - ima 219 jedinstvenih vrednosti i neke od njih su: [  18.   22.   21. 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19.   16.   38.   31.   26.   35.   34.   13.   20. 15.   37.   23.   17.   29.   42.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21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ALT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-float64 - ima 245 jedinstvenih vrednosti i neke od njih su: [1.900e+01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1.600e+01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2.600e+01 1.400e+01 2.700e+01 7.100e+01 3.100e+01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2.400e+01 4.600e+01 6.900e+01 9.000e+00 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22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Gtp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-float64 - ima 488 jedinstvenih vrednosti i neke od njih su: [ 27.  18.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22.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33.  39. 111.  14.  63.  37.  64.  83.   9.  19.  16. 25. …]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23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oral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object - ima 1 jedinstvenih vrednosti i to su: ['Y']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24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dental caries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-int64 - ima 2 jedinstvenih vrednosti i to su: [0 1]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25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tartar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object - ima 2 jedinstvenih vrednosti i to su: ['Y' 'N']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26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smoking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 int64  - ima 2 jedinstvenih vrednosti i to su: [0 1]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2880" y="1161720"/>
            <a:ext cx="9097560" cy="432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4000"/>
          </a:bodyPr>
          <a:p>
            <a:pPr marL="432000" indent="-3218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Atribut </a:t>
            </a: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oral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ima iste vrednosti za sve instance i neće nam dati nikakve korisne informacije pa ćemo ga izbaciti iz skupa. Slično, atribut </a:t>
            </a: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ID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ima različite vrednosti za sve instance pa i njega izbacujemo iz skupa.</a:t>
            </a:r>
            <a:endParaRPr b="0" lang="en-US" sz="4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Naš ciljni atribut je </a:t>
            </a: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smoking.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On ima dve vrednosti. 0 označava nepušača, a 1 označava pušača, što znači da rešavamo problem binarne klasifikacije.</a:t>
            </a:r>
            <a:endParaRPr b="0" lang="en-US" sz="4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Gender 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 </a:t>
            </a:r>
            <a:r>
              <a:rPr b="1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tartar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su kategorički atributi, funkcijom LoadEncoder smo ih preslikali u binarne vrednost.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 skupu nemao </a:t>
            </a:r>
            <a:r>
              <a:rPr b="1" i="1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nedostajuće vrednosti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rcRect l="30616" t="25081" r="31750" b="3843"/>
          <a:stretch/>
        </p:blipFill>
        <p:spPr>
          <a:xfrm>
            <a:off x="1800" y="673920"/>
            <a:ext cx="5485680" cy="600048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rcRect l="34220" t="19622" r="35844" b="4577"/>
          <a:stretch/>
        </p:blipFill>
        <p:spPr>
          <a:xfrm>
            <a:off x="5488200" y="673920"/>
            <a:ext cx="4295160" cy="611892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182880" y="182880"/>
            <a:ext cx="804636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  <a:ea typeface="Noto Sans CJK SC"/>
              </a:rPr>
              <a:t>Sada ćemo pogledati kako pojedinačni ulazni atributi utiču na vrednost ciljne promenljive: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rcRect l="34220" t="24458" r="35844" b="4577"/>
          <a:stretch/>
        </p:blipFill>
        <p:spPr>
          <a:xfrm>
            <a:off x="1830600" y="91440"/>
            <a:ext cx="5392440" cy="719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65760" y="247320"/>
            <a:ext cx="8044560" cy="11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" descr=""/>
          <p:cNvPicPr/>
          <p:nvPr/>
        </p:nvPicPr>
        <p:blipFill>
          <a:blip r:embed="rId1"/>
          <a:srcRect l="16985" t="0" r="15884" b="0"/>
          <a:stretch/>
        </p:blipFill>
        <p:spPr>
          <a:xfrm>
            <a:off x="365760" y="62280"/>
            <a:ext cx="8868960" cy="743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-91800" y="274320"/>
            <a:ext cx="88678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Raspodele visokokorelisanih atributa: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58760" y="640080"/>
            <a:ext cx="3953880" cy="22244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5839200" y="0"/>
            <a:ext cx="4238640" cy="23871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45360" y="3119760"/>
            <a:ext cx="4524480" cy="254736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4"/>
          <a:stretch/>
        </p:blipFill>
        <p:spPr>
          <a:xfrm>
            <a:off x="5396040" y="2688480"/>
            <a:ext cx="4477320" cy="252144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6492240" y="2389320"/>
            <a:ext cx="2649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Liberation Serif;Times New Roman"/>
                <a:ea typeface="Lohit Devanagari"/>
              </a:rPr>
              <a:t>Eyesight (right) – eyesight (left)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1188720" y="2866680"/>
            <a:ext cx="13694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Liberation Serif;Times New Roman"/>
                <a:ea typeface="Lohit Devanagari"/>
              </a:rPr>
              <a:t>AST - ALT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1005840" y="5744880"/>
            <a:ext cx="292392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Cholesterol – LDL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6766560" y="5212080"/>
            <a:ext cx="194796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fault Style"/>
                <a:ea typeface="DejaVu Sans"/>
              </a:rPr>
              <a:t>relaxation – systolic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4937760" y="5908320"/>
            <a:ext cx="475272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Eliminisaćemo atribute:</a:t>
            </a:r>
            <a:endParaRPr b="0" lang="en-US" sz="22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ALT, eyesight(right), LDL, systolic I waist(cm).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2023-08-10T15:35:59Z</dcterms:created>
  <dc:creator/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dc:language>en-US</dc:language>
  <cp:lastModifiedBy/>
  <dcterms:modified xsi:type="dcterms:W3CDTF">2023-08-26T20:28:29Z</dcterms:modified>
  <cp:revision>11</cp:revision>
  <dc:subject/>
  <dc:title>Vintage</dc:title>
</cp:coreProperties>
</file>